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5388C3-BC1B-4106-B6A5-614D7199946D}">
  <a:tblStyle styleId="{255388C3-BC1B-4106-B6A5-614D719994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5e7efcba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5e7efcba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Morgan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look at our data model, we see that the behavior data y is in the format of 0 and 1 (0 being that the behavior was not performed, 1 being that the behavior was performed) and is distributed by a Bernoulli distribution with a behavior probability of phi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5e7efcba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5e7efcba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Morgan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looking at our first process model, we see that the behavior probability phi is logit linked to a deterministic function described by the covariates (length, volume, distance, nearest neighbor distance) and their respective parameters Beta as well as the random site effect epsilon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5e7efcba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5e7efcba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Morgan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second process model describes epsilon as a normal distribution with a mean of 0 and a variance of sigma2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5e7efcba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5e7efcba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Morgan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prior models describing Beta (the covariate parameters) and sigma2 (the variance of the random effect) have uninformative or vague distributions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5e7efcba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5e7efcba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Morgan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table describes which covariate data informs which parameter estimates in our model: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Beta0 is the probability of the behavior occurring in the absence of all covariates;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Beta1 informs the probability of the behavior occurring in relation to fish length;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Beta2 informs the probability of the behavior occurring in relation to the volume occupied by the fish;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Beta3 informs the probability of the behavior occurring in relation to the distance travelled by the fish;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Beta4 informs the probability of the behavior occurring in relation to the nearest neighbor distance of the fish;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Epsilon informs the probability of the behavior occurring in relation to the random effect site effect;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Lastly, Sigma2 is the variance of the site effect.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5bd4bf02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5bd4bf02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James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Gelman-Rubin diagnostics indicated convergence for all β parameters.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Visual assessment of trace plots and density plots indicated good convergence for all β parameters except for volume in the surface strike model. 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Site effect parameters converged for the search forage, movement, surface strike, and attack forage models.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Due to 95% credible interval overlap, significance is only indicated for site 2 in the movement model and site 6 in the search forage model.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Posterior predictive checks and Bayesian p-values all indicate that the models are good fits for their respective behavior data.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50c148d1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50c148d1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5e7efcba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5e7efcba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62d0ecbe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62d0ecbe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639f6ebf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639f6ebf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Keane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50c148d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50c148d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Keane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5599c96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5599c96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Keane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65be7ef3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65be7ef3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Keane: should we include surface strike and attack models too?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62d0ecbe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62d0ecbe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we need this slide?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62d0ecbe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62d0ecbe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we need this slide?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62d0ecbe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62d0ecbe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Keane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5ceb7f4a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5ceb7f4a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Keane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65be7ef3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65be7ef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Keane: text boxes are animated to fade in when you click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62d0ecbe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62d0ecbe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Keane: text boxes are animated to fade in when you click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62d0ecbe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62d0ecbe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Morgan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62d0ecbe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62d0ecbe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Morgan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5e7efcba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5e7efcba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Morgan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data were modeled in a Bayesian </a:t>
            </a:r>
            <a:r>
              <a:rPr lang="en"/>
              <a:t>framework</a:t>
            </a:r>
            <a:r>
              <a:rPr lang="en"/>
              <a:t> using JAGS in 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conducted an analysis of 6 fish behaviors using separate models for each: drift foraging, search foraging, </a:t>
            </a:r>
            <a:r>
              <a:rPr lang="en"/>
              <a:t>benthic</a:t>
            </a:r>
            <a:r>
              <a:rPr lang="en"/>
              <a:t> foraging, attack, surface strike, and movement behaviors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5e7efcba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5e7efcba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Morgan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 statement consisted of one data model, 2 process models, and 2 prior models, which we will look at in more detail later.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variable y represents the response variable (whether or not the behavior was performed)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phi is the probability of the event (behavior) occurring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Beta is a vector of values describing our regression 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Epsilon is the error associated with the deterministic regression statement describing phi; in this case, it is the random effect error describing the site effect in the study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Sigma2 is the variance describing the normal distribution for epsilon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keaneflynn/NRES746-FinalProject" TargetMode="External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26875"/>
            <a:ext cx="8520600" cy="149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Analysis of Steelhead Trout Foraging Behavior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621800"/>
            <a:ext cx="852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Keane Flynn, James Golden, Morgan Byrne</a:t>
            </a:r>
            <a:endParaRPr sz="2200"/>
          </a:p>
        </p:txBody>
      </p:sp>
      <p:cxnSp>
        <p:nvCxnSpPr>
          <p:cNvPr id="56" name="Google Shape;56;p13"/>
          <p:cNvCxnSpPr/>
          <p:nvPr/>
        </p:nvCxnSpPr>
        <p:spPr>
          <a:xfrm>
            <a:off x="472200" y="1620875"/>
            <a:ext cx="81996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374" y="1730675"/>
            <a:ext cx="4892400" cy="2950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1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Model Statement: Data Model</a:t>
            </a:r>
            <a:endParaRPr sz="2820"/>
          </a:p>
        </p:txBody>
      </p:sp>
      <p:cxnSp>
        <p:nvCxnSpPr>
          <p:cNvPr id="132" name="Google Shape;132;p22"/>
          <p:cNvCxnSpPr/>
          <p:nvPr/>
        </p:nvCxnSpPr>
        <p:spPr>
          <a:xfrm>
            <a:off x="426700" y="980275"/>
            <a:ext cx="81996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86561" l="0" r="57215" t="0"/>
          <a:stretch/>
        </p:blipFill>
        <p:spPr>
          <a:xfrm>
            <a:off x="2476575" y="1567000"/>
            <a:ext cx="4099848" cy="6587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645300" y="2571750"/>
            <a:ext cx="7853400" cy="22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2200">
                <a:solidFill>
                  <a:schemeClr val="dk1"/>
                </a:solidFill>
              </a:rPr>
              <a:t>The behavior data </a:t>
            </a:r>
            <a:r>
              <a:rPr b="1" lang="en" sz="2200">
                <a:solidFill>
                  <a:schemeClr val="dk1"/>
                </a:solidFill>
              </a:rPr>
              <a:t>y </a:t>
            </a:r>
            <a:r>
              <a:rPr lang="en" sz="2200">
                <a:solidFill>
                  <a:schemeClr val="dk1"/>
                </a:solidFill>
              </a:rPr>
              <a:t>in the format of 0 and 1 (0 being the behavior was not performed, 1 being the behavior was performed) is distributed by a Bernoulli distribution with a behavior probability of 𝜙 </a:t>
            </a:r>
            <a:endParaRPr sz="2029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1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Model Statement: Process Model</a:t>
            </a:r>
            <a:endParaRPr sz="2820"/>
          </a:p>
        </p:txBody>
      </p:sp>
      <p:cxnSp>
        <p:nvCxnSpPr>
          <p:cNvPr id="140" name="Google Shape;140;p23"/>
          <p:cNvCxnSpPr/>
          <p:nvPr/>
        </p:nvCxnSpPr>
        <p:spPr>
          <a:xfrm>
            <a:off x="426700" y="980275"/>
            <a:ext cx="81996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 b="73494" l="0" r="0" t="13446"/>
          <a:stretch/>
        </p:blipFill>
        <p:spPr>
          <a:xfrm>
            <a:off x="645300" y="1672276"/>
            <a:ext cx="7853399" cy="572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645300" y="2571750"/>
            <a:ext cx="7853400" cy="22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2200">
                <a:solidFill>
                  <a:schemeClr val="dk1"/>
                </a:solidFill>
              </a:rPr>
              <a:t>The behavior probability 𝜙 is logit linked to a deterministic function described by the covariates (length,  volume, distance, nearest neighbor distance) and their respective parameters </a:t>
            </a:r>
            <a:r>
              <a:rPr b="1" lang="en" sz="2200">
                <a:solidFill>
                  <a:schemeClr val="dk1"/>
                </a:solidFill>
              </a:rPr>
              <a:t>𝛽</a:t>
            </a:r>
            <a:r>
              <a:rPr lang="en" sz="2200">
                <a:solidFill>
                  <a:schemeClr val="dk1"/>
                </a:solidFill>
              </a:rPr>
              <a:t> as well as the random site </a:t>
            </a:r>
            <a:r>
              <a:rPr lang="en" sz="2200">
                <a:solidFill>
                  <a:schemeClr val="dk1"/>
                </a:solidFill>
              </a:rPr>
              <a:t>effect</a:t>
            </a:r>
            <a:r>
              <a:rPr lang="en" sz="2200">
                <a:solidFill>
                  <a:schemeClr val="dk1"/>
                </a:solidFill>
              </a:rPr>
              <a:t> 𝝐</a:t>
            </a:r>
            <a:endParaRPr sz="2029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1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Model Statement: Process Model</a:t>
            </a:r>
            <a:endParaRPr sz="2820"/>
          </a:p>
        </p:txBody>
      </p:sp>
      <p:cxnSp>
        <p:nvCxnSpPr>
          <p:cNvPr id="148" name="Google Shape;148;p24"/>
          <p:cNvCxnSpPr/>
          <p:nvPr/>
        </p:nvCxnSpPr>
        <p:spPr>
          <a:xfrm>
            <a:off x="426700" y="980275"/>
            <a:ext cx="81996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645300" y="2571750"/>
            <a:ext cx="7853400" cy="22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The</a:t>
            </a:r>
            <a:r>
              <a:rPr lang="en" sz="2200">
                <a:solidFill>
                  <a:schemeClr val="dk1"/>
                </a:solidFill>
              </a:rPr>
              <a:t> 𝝐 (random effect) is distributed by a Normal distribution with a mean of 0 and a variance 𝜎</a:t>
            </a:r>
            <a:r>
              <a:rPr baseline="30000" lang="en" sz="2200">
                <a:solidFill>
                  <a:schemeClr val="dk1"/>
                </a:solidFill>
              </a:rPr>
              <a:t>2</a:t>
            </a:r>
            <a:endParaRPr sz="2029">
              <a:solidFill>
                <a:schemeClr val="dk1"/>
              </a:solidFill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213" y="1796675"/>
            <a:ext cx="3781575" cy="657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41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Model Statement: Prior Models</a:t>
            </a:r>
            <a:endParaRPr sz="2820"/>
          </a:p>
        </p:txBody>
      </p:sp>
      <p:cxnSp>
        <p:nvCxnSpPr>
          <p:cNvPr id="156" name="Google Shape;156;p25"/>
          <p:cNvCxnSpPr/>
          <p:nvPr/>
        </p:nvCxnSpPr>
        <p:spPr>
          <a:xfrm>
            <a:off x="426700" y="980275"/>
            <a:ext cx="81996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645300" y="2571750"/>
            <a:ext cx="7853400" cy="22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2200">
                <a:solidFill>
                  <a:schemeClr val="dk1"/>
                </a:solidFill>
              </a:rPr>
              <a:t>The </a:t>
            </a:r>
            <a:r>
              <a:rPr b="1" lang="en" sz="2200">
                <a:solidFill>
                  <a:schemeClr val="dk1"/>
                </a:solidFill>
              </a:rPr>
              <a:t>𝛽</a:t>
            </a:r>
            <a:r>
              <a:rPr lang="en" sz="2200">
                <a:solidFill>
                  <a:schemeClr val="dk1"/>
                </a:solidFill>
              </a:rPr>
              <a:t> (covariate parameters) and 𝜎</a:t>
            </a:r>
            <a:r>
              <a:rPr baseline="30000" lang="en" sz="2200">
                <a:solidFill>
                  <a:schemeClr val="dk1"/>
                </a:solidFill>
              </a:rPr>
              <a:t>2</a:t>
            </a:r>
            <a:r>
              <a:rPr lang="en" sz="2200">
                <a:solidFill>
                  <a:schemeClr val="dk1"/>
                </a:solidFill>
              </a:rPr>
              <a:t> (the variance of the random effect) are described by uninformative/vague priors</a:t>
            </a:r>
            <a:endParaRPr sz="2029">
              <a:solidFill>
                <a:schemeClr val="dk1"/>
              </a:solidFill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500" y="1695275"/>
            <a:ext cx="4355001" cy="95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1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Covariates and Parameters</a:t>
            </a:r>
            <a:endParaRPr sz="2820"/>
          </a:p>
        </p:txBody>
      </p:sp>
      <p:cxnSp>
        <p:nvCxnSpPr>
          <p:cNvPr id="164" name="Google Shape;164;p26"/>
          <p:cNvCxnSpPr/>
          <p:nvPr/>
        </p:nvCxnSpPr>
        <p:spPr>
          <a:xfrm>
            <a:off x="426700" y="980275"/>
            <a:ext cx="81996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5741700" y="1930875"/>
            <a:ext cx="3090600" cy="23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en" sz="2000">
                <a:solidFill>
                  <a:schemeClr val="dk1"/>
                </a:solidFill>
              </a:rPr>
              <a:t>Which covariates inform which parameter estimates?</a:t>
            </a:r>
            <a:endParaRPr b="1" sz="2000">
              <a:solidFill>
                <a:schemeClr val="dk1"/>
              </a:solidFill>
            </a:endParaRPr>
          </a:p>
        </p:txBody>
      </p:sp>
      <p:graphicFrame>
        <p:nvGraphicFramePr>
          <p:cNvPr id="166" name="Google Shape;166;p26"/>
          <p:cNvGraphicFramePr/>
          <p:nvPr/>
        </p:nvGraphicFramePr>
        <p:xfrm>
          <a:off x="311700" y="11703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{255388C3-BC1B-4106-B6A5-614D7199946D}</a:tableStyleId>
              </a:tblPr>
              <a:tblGrid>
                <a:gridCol w="1971825"/>
                <a:gridCol w="3127900"/>
              </a:tblGrid>
              <a:tr h="41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Parameter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Covariate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9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935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𝛽</a:t>
                      </a:r>
                      <a:r>
                        <a:rPr baseline="-25000" lang="en" sz="2000">
                          <a:solidFill>
                            <a:schemeClr val="dk1"/>
                          </a:solidFill>
                        </a:rPr>
                        <a:t>0</a:t>
                      </a:r>
                      <a:endParaRPr baseline="-25000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 (intercept)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𝛽</a:t>
                      </a:r>
                      <a:r>
                        <a:rPr baseline="-25000" lang="en" sz="2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Fish Length (mm)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𝛽</a:t>
                      </a:r>
                      <a:r>
                        <a:rPr baseline="-25000" lang="en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 Occupied (cm</a:t>
                      </a:r>
                      <a:r>
                        <a:rPr baseline="30000" lang="en"/>
                        <a:t>3</a:t>
                      </a:r>
                      <a:r>
                        <a:rPr lang="en"/>
                        <a:t>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𝛽</a:t>
                      </a:r>
                      <a:r>
                        <a:rPr baseline="-25000" lang="en" sz="2000">
                          <a:solidFill>
                            <a:schemeClr val="dk1"/>
                          </a:solidFill>
                        </a:rPr>
                        <a:t>3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Distance (cm/sec)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𝛽</a:t>
                      </a:r>
                      <a:r>
                        <a:rPr baseline="-25000" lang="en" sz="2000">
                          <a:solidFill>
                            <a:schemeClr val="dk1"/>
                          </a:solidFill>
                        </a:rPr>
                        <a:t>4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Nearest Neighbor Distance (cm)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935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𝝐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Effect (Site Effect)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935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𝜎</a:t>
                      </a:r>
                      <a:r>
                        <a:rPr baseline="30000" lang="en" sz="2000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Variance of Site Effect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21437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Results</a:t>
            </a:r>
            <a:endParaRPr sz="2820"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979475"/>
            <a:ext cx="44586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Gelman-Rubin diagnostics indicated convergence for all β parameters.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Problems with </a:t>
            </a:r>
            <a:r>
              <a:rPr lang="en" sz="1800">
                <a:solidFill>
                  <a:schemeClr val="dk1"/>
                </a:solidFill>
              </a:rPr>
              <a:t>volume: surface strike model. 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Site effect parameters converged for the search forage, movement, surface strike, and attack forage models.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Posterior predictive checks and Bayesian p-values all indicate that the models are good fits for their respective behavior data.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700" y="122100"/>
            <a:ext cx="4349724" cy="49277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4" name="Google Shape;174;p27"/>
          <p:cNvCxnSpPr/>
          <p:nvPr/>
        </p:nvCxnSpPr>
        <p:spPr>
          <a:xfrm>
            <a:off x="311700" y="787075"/>
            <a:ext cx="4082400" cy="6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650" y="86863"/>
            <a:ext cx="4045201" cy="496976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28"/>
          <p:cNvSpPr txBox="1"/>
          <p:nvPr>
            <p:ph type="title"/>
          </p:nvPr>
        </p:nvSpPr>
        <p:spPr>
          <a:xfrm>
            <a:off x="265500" y="69200"/>
            <a:ext cx="4045200" cy="99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Posterior Means for Parameter Estimates</a:t>
            </a:r>
            <a:endParaRPr sz="2820"/>
          </a:p>
        </p:txBody>
      </p:sp>
      <p:cxnSp>
        <p:nvCxnSpPr>
          <p:cNvPr id="181" name="Google Shape;181;p28"/>
          <p:cNvCxnSpPr/>
          <p:nvPr/>
        </p:nvCxnSpPr>
        <p:spPr>
          <a:xfrm>
            <a:off x="265500" y="1066400"/>
            <a:ext cx="4082400" cy="6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8"/>
          <p:cNvSpPr txBox="1"/>
          <p:nvPr>
            <p:ph idx="1" type="subTitle"/>
          </p:nvPr>
        </p:nvSpPr>
        <p:spPr>
          <a:xfrm>
            <a:off x="284100" y="1788200"/>
            <a:ext cx="4045200" cy="27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718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Char char="●"/>
            </a:pPr>
            <a:r>
              <a:rPr lang="en" sz="1867">
                <a:solidFill>
                  <a:schemeClr val="dk1"/>
                </a:solidFill>
              </a:rPr>
              <a:t>95% credible intervals </a:t>
            </a:r>
            <a:r>
              <a:rPr lang="en" sz="1867">
                <a:solidFill>
                  <a:schemeClr val="dk1"/>
                </a:solidFill>
              </a:rPr>
              <a:t>overlapping</a:t>
            </a:r>
            <a:r>
              <a:rPr lang="en" sz="1867">
                <a:solidFill>
                  <a:schemeClr val="dk1"/>
                </a:solidFill>
              </a:rPr>
              <a:t> zero may still be significant... </a:t>
            </a:r>
            <a:endParaRPr sz="1867">
              <a:solidFill>
                <a:schemeClr val="dk1"/>
              </a:solidFill>
            </a:endParaRPr>
          </a:p>
          <a:p>
            <a:pPr indent="-34718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Char char="●"/>
            </a:pPr>
            <a:r>
              <a:rPr lang="en" sz="1867">
                <a:solidFill>
                  <a:schemeClr val="dk1"/>
                </a:solidFill>
              </a:rPr>
              <a:t>Overall, negative parameter relationships with covariates except for search foraging and movement. </a:t>
            </a:r>
            <a:endParaRPr sz="1867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5581725" y="668875"/>
            <a:ext cx="1522200" cy="15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8"/>
          <p:cNvSpPr/>
          <p:nvPr/>
        </p:nvSpPr>
        <p:spPr>
          <a:xfrm>
            <a:off x="5581725" y="1072400"/>
            <a:ext cx="1522200" cy="15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/>
          <p:nvPr/>
        </p:nvSpPr>
        <p:spPr>
          <a:xfrm>
            <a:off x="5425225" y="1285050"/>
            <a:ext cx="1598100" cy="15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7180650" y="668875"/>
            <a:ext cx="1522200" cy="15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8"/>
          <p:cNvSpPr/>
          <p:nvPr/>
        </p:nvSpPr>
        <p:spPr>
          <a:xfrm>
            <a:off x="7180650" y="1072400"/>
            <a:ext cx="1522200" cy="15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/>
          <p:nvPr/>
        </p:nvSpPr>
        <p:spPr>
          <a:xfrm>
            <a:off x="7023325" y="1285050"/>
            <a:ext cx="1679400" cy="15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/>
          <p:nvPr/>
        </p:nvSpPr>
        <p:spPr>
          <a:xfrm>
            <a:off x="5581725" y="2229100"/>
            <a:ext cx="1522200" cy="15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8"/>
          <p:cNvSpPr/>
          <p:nvPr/>
        </p:nvSpPr>
        <p:spPr>
          <a:xfrm>
            <a:off x="5581725" y="2646750"/>
            <a:ext cx="1522200" cy="15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8"/>
          <p:cNvSpPr/>
          <p:nvPr/>
        </p:nvSpPr>
        <p:spPr>
          <a:xfrm>
            <a:off x="7180650" y="2229100"/>
            <a:ext cx="1522200" cy="15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8"/>
          <p:cNvSpPr/>
          <p:nvPr/>
        </p:nvSpPr>
        <p:spPr>
          <a:xfrm>
            <a:off x="7180650" y="2446675"/>
            <a:ext cx="1522200" cy="15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/>
          <p:nvPr/>
        </p:nvSpPr>
        <p:spPr>
          <a:xfrm>
            <a:off x="7180650" y="2646750"/>
            <a:ext cx="1522200" cy="15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8"/>
          <p:cNvSpPr/>
          <p:nvPr/>
        </p:nvSpPr>
        <p:spPr>
          <a:xfrm>
            <a:off x="5463175" y="3789325"/>
            <a:ext cx="1522200" cy="15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8"/>
          <p:cNvSpPr/>
          <p:nvPr/>
        </p:nvSpPr>
        <p:spPr>
          <a:xfrm>
            <a:off x="7180650" y="3789325"/>
            <a:ext cx="1522200" cy="15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8"/>
          <p:cNvSpPr/>
          <p:nvPr/>
        </p:nvSpPr>
        <p:spPr>
          <a:xfrm>
            <a:off x="5546825" y="870625"/>
            <a:ext cx="1522200" cy="15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6226650" y="1950675"/>
            <a:ext cx="662700" cy="9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Movement</a:t>
            </a:r>
            <a:endParaRPr b="1" sz="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265500" y="353575"/>
            <a:ext cx="4045200" cy="99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Posterior Means for </a:t>
            </a:r>
            <a:endParaRPr sz="28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Site Effects</a:t>
            </a:r>
            <a:endParaRPr sz="2820"/>
          </a:p>
        </p:txBody>
      </p:sp>
      <p:cxnSp>
        <p:nvCxnSpPr>
          <p:cNvPr id="203" name="Google Shape;203;p29"/>
          <p:cNvCxnSpPr/>
          <p:nvPr/>
        </p:nvCxnSpPr>
        <p:spPr>
          <a:xfrm>
            <a:off x="246900" y="1350775"/>
            <a:ext cx="4082400" cy="6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53575"/>
            <a:ext cx="4446423" cy="44363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29"/>
          <p:cNvSpPr/>
          <p:nvPr/>
        </p:nvSpPr>
        <p:spPr>
          <a:xfrm>
            <a:off x="6919500" y="1314700"/>
            <a:ext cx="1949100" cy="15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4892250" y="1939925"/>
            <a:ext cx="1949100" cy="15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 txBox="1"/>
          <p:nvPr>
            <p:ph idx="1" type="subTitle"/>
          </p:nvPr>
        </p:nvSpPr>
        <p:spPr>
          <a:xfrm>
            <a:off x="265500" y="2168750"/>
            <a:ext cx="4045200" cy="16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95% credible interval overlap with zero indicates few </a:t>
            </a:r>
            <a:r>
              <a:rPr lang="en" sz="1800">
                <a:solidFill>
                  <a:schemeClr val="dk1"/>
                </a:solidFill>
              </a:rPr>
              <a:t>strongly supported</a:t>
            </a:r>
            <a:r>
              <a:rPr lang="en" sz="1800">
                <a:solidFill>
                  <a:schemeClr val="dk1"/>
                </a:solidFill>
              </a:rPr>
              <a:t> relationships between site effect and probability of behavior.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7472900" y="777175"/>
            <a:ext cx="1194000" cy="15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Movement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311700" y="41897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Strongest Correlations Suggesting by Analysis</a:t>
            </a:r>
            <a:endParaRPr sz="2820"/>
          </a:p>
        </p:txBody>
      </p:sp>
      <p:cxnSp>
        <p:nvCxnSpPr>
          <p:cNvPr id="214" name="Google Shape;214;p30"/>
          <p:cNvCxnSpPr/>
          <p:nvPr/>
        </p:nvCxnSpPr>
        <p:spPr>
          <a:xfrm>
            <a:off x="426700" y="980275"/>
            <a:ext cx="81996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30"/>
          <p:cNvSpPr txBox="1"/>
          <p:nvPr/>
        </p:nvSpPr>
        <p:spPr>
          <a:xfrm>
            <a:off x="426700" y="2024275"/>
            <a:ext cx="4407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Results indicated that body length had strong correlation to all foraging behaviors and movement.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Results indicate that distance traveled has an effect on most foraging behaviors except for surface and attack foraging.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Minimal correlations between site and foraging behavior are indicated by the results. </a:t>
            </a:r>
            <a:endParaRPr/>
          </a:p>
        </p:txBody>
      </p:sp>
      <p:pic>
        <p:nvPicPr>
          <p:cNvPr id="216" name="Google Shape;216;p30"/>
          <p:cNvPicPr preferRelativeResize="0"/>
          <p:nvPr/>
        </p:nvPicPr>
        <p:blipFill rotWithShape="1">
          <a:blip r:embed="rId3">
            <a:alphaModFix/>
          </a:blip>
          <a:srcRect b="0" l="862" r="0" t="0"/>
          <a:stretch/>
        </p:blipFill>
        <p:spPr>
          <a:xfrm>
            <a:off x="5031725" y="1767350"/>
            <a:ext cx="3970750" cy="2248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" name="Google Shape;217;p30"/>
          <p:cNvSpPr txBox="1"/>
          <p:nvPr/>
        </p:nvSpPr>
        <p:spPr>
          <a:xfrm>
            <a:off x="8004175" y="3689675"/>
            <a:ext cx="1249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National Parks Service</a:t>
            </a:r>
            <a:endParaRPr sz="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1"/>
          <p:cNvCxnSpPr/>
          <p:nvPr/>
        </p:nvCxnSpPr>
        <p:spPr>
          <a:xfrm>
            <a:off x="426700" y="980275"/>
            <a:ext cx="81996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31"/>
          <p:cNvSpPr txBox="1"/>
          <p:nvPr>
            <p:ph type="title"/>
          </p:nvPr>
        </p:nvSpPr>
        <p:spPr>
          <a:xfrm>
            <a:off x="311700" y="41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Implications of Results</a:t>
            </a:r>
            <a:endParaRPr sz="2820"/>
          </a:p>
        </p:txBody>
      </p:sp>
      <p:sp>
        <p:nvSpPr>
          <p:cNvPr id="224" name="Google Shape;224;p31"/>
          <p:cNvSpPr txBox="1"/>
          <p:nvPr/>
        </p:nvSpPr>
        <p:spPr>
          <a:xfrm>
            <a:off x="429700" y="947800"/>
            <a:ext cx="8199600" cy="3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Findings consistent with </a:t>
            </a:r>
            <a:r>
              <a:rPr lang="en" sz="2200"/>
              <a:t>previous literature:</a:t>
            </a:r>
            <a:endParaRPr sz="2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Drift foraging fish show little movement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Smaller fish are more likely to benthic forage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Search foraging is less common amongst larger fish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Search foraging increased with larger occupied volumes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grpSp>
        <p:nvGrpSpPr>
          <p:cNvPr id="225" name="Google Shape;225;p31"/>
          <p:cNvGrpSpPr/>
          <p:nvPr/>
        </p:nvGrpSpPr>
        <p:grpSpPr>
          <a:xfrm>
            <a:off x="5552225" y="1417875"/>
            <a:ext cx="3432475" cy="3389350"/>
            <a:chOff x="5399825" y="1417875"/>
            <a:chExt cx="3432475" cy="3389350"/>
          </a:xfrm>
        </p:grpSpPr>
        <p:pic>
          <p:nvPicPr>
            <p:cNvPr id="226" name="Google Shape;226;p31"/>
            <p:cNvPicPr preferRelativeResize="0"/>
            <p:nvPr/>
          </p:nvPicPr>
          <p:blipFill rotWithShape="1">
            <a:blip r:embed="rId3">
              <a:alphaModFix/>
            </a:blip>
            <a:srcRect b="30560" l="0" r="0" t="0"/>
            <a:stretch/>
          </p:blipFill>
          <p:spPr>
            <a:xfrm>
              <a:off x="5399825" y="1417875"/>
              <a:ext cx="3432475" cy="638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27" name="Google Shape;22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10625" y="2178525"/>
              <a:ext cx="2621675" cy="8641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28" name="Google Shape;228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21762" y="3206526"/>
              <a:ext cx="2910537" cy="572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29" name="Google Shape;229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21750" y="4061725"/>
              <a:ext cx="2910549" cy="745501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100" y="176925"/>
            <a:ext cx="4260300" cy="10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Challenges</a:t>
            </a:r>
            <a:r>
              <a:rPr lang="en" sz="2820"/>
              <a:t> of Fish Foraging Behavior</a:t>
            </a:r>
            <a:endParaRPr sz="282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150" y="1267425"/>
            <a:ext cx="4523299" cy="329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4" name="Google Shape;64;p14"/>
          <p:cNvCxnSpPr/>
          <p:nvPr/>
        </p:nvCxnSpPr>
        <p:spPr>
          <a:xfrm>
            <a:off x="366750" y="1256925"/>
            <a:ext cx="3735000" cy="10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141300" y="1575975"/>
            <a:ext cx="4185900" cy="29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No standardized or consistent metrics for behavioral data analysis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Previous analyses: no link between quantitative data from videogrammetry and qualitative foraging behavior data*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41300" y="4728000"/>
            <a:ext cx="733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*</a:t>
            </a:r>
            <a:r>
              <a:rPr lang="en" sz="1500">
                <a:solidFill>
                  <a:schemeClr val="dk1"/>
                </a:solidFill>
              </a:rPr>
              <a:t>Vivancos &amp; Closs 2015</a:t>
            </a:r>
            <a:endParaRPr sz="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32"/>
          <p:cNvCxnSpPr/>
          <p:nvPr/>
        </p:nvCxnSpPr>
        <p:spPr>
          <a:xfrm>
            <a:off x="426700" y="980275"/>
            <a:ext cx="81996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2"/>
          <p:cNvSpPr txBox="1"/>
          <p:nvPr>
            <p:ph type="title"/>
          </p:nvPr>
        </p:nvSpPr>
        <p:spPr>
          <a:xfrm>
            <a:off x="311700" y="41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Implications of Results</a:t>
            </a:r>
            <a:endParaRPr sz="2820"/>
          </a:p>
        </p:txBody>
      </p:sp>
      <p:sp>
        <p:nvSpPr>
          <p:cNvPr id="236" name="Google Shape;236;p32"/>
          <p:cNvSpPr txBox="1"/>
          <p:nvPr/>
        </p:nvSpPr>
        <p:spPr>
          <a:xfrm>
            <a:off x="388100" y="991675"/>
            <a:ext cx="8199600" cy="3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Deviated from findings of previous studies: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600">
                <a:solidFill>
                  <a:schemeClr val="dk1"/>
                </a:solidFill>
              </a:rPr>
              <a:t>Decrease in drift forage with increase in fork length</a:t>
            </a:r>
            <a:endParaRPr sz="16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Benthic foraging is more common over smaller patches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874" y="2072373"/>
            <a:ext cx="4571999" cy="1236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875" y="3789713"/>
            <a:ext cx="5638800" cy="771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33"/>
          <p:cNvCxnSpPr/>
          <p:nvPr/>
        </p:nvCxnSpPr>
        <p:spPr>
          <a:xfrm>
            <a:off x="426700" y="980275"/>
            <a:ext cx="81996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33"/>
          <p:cNvSpPr txBox="1"/>
          <p:nvPr>
            <p:ph type="title"/>
          </p:nvPr>
        </p:nvSpPr>
        <p:spPr>
          <a:xfrm>
            <a:off x="311700" y="41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Implications of Results</a:t>
            </a:r>
            <a:endParaRPr sz="2820"/>
          </a:p>
        </p:txBody>
      </p:sp>
      <p:sp>
        <p:nvSpPr>
          <p:cNvPr id="245" name="Google Shape;245;p33"/>
          <p:cNvSpPr txBox="1"/>
          <p:nvPr/>
        </p:nvSpPr>
        <p:spPr>
          <a:xfrm>
            <a:off x="429700" y="1024000"/>
            <a:ext cx="8199600" cy="3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Why do we care about these findings?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Most of fisheries restoration planning is based off of hydrology planning derived from fish foraging theory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Most of those hydrology planning tools are incredibly outdated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Still used as an industry standard since the late 1970s (Bovee &amp; Cochnauer 1977)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 need to shift paradigm away from hydrology-based restoration and focus on NREI modeling</a:t>
            </a:r>
            <a:endParaRPr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34"/>
          <p:cNvCxnSpPr/>
          <p:nvPr/>
        </p:nvCxnSpPr>
        <p:spPr>
          <a:xfrm>
            <a:off x="426700" y="980275"/>
            <a:ext cx="81996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4"/>
          <p:cNvSpPr txBox="1"/>
          <p:nvPr>
            <p:ph type="title"/>
          </p:nvPr>
        </p:nvSpPr>
        <p:spPr>
          <a:xfrm>
            <a:off x="311700" y="41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Acknowledgements</a:t>
            </a:r>
            <a:endParaRPr sz="2820"/>
          </a:p>
        </p:txBody>
      </p:sp>
      <p:sp>
        <p:nvSpPr>
          <p:cNvPr id="252" name="Google Shape;252;p34"/>
          <p:cNvSpPr txBox="1"/>
          <p:nvPr>
            <p:ph idx="1" type="body"/>
          </p:nvPr>
        </p:nvSpPr>
        <p:spPr>
          <a:xfrm>
            <a:off x="645300" y="1254225"/>
            <a:ext cx="7853400" cy="36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We thank Dr. Kevin Shoemaker (University of Nevada, Reno) for providing guidance on all aspects of this study; we thank Madeleine Lohman (University of Nevada, Reno) for providing guidance regarding statistical analyses; we thank Mary Power and Ted Grantham’s labs for funding the data collection; lastly we thank the technicians and volunteers who assisted in the field.</a:t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53" name="Google Shape;253;p34"/>
          <p:cNvSpPr txBox="1"/>
          <p:nvPr/>
        </p:nvSpPr>
        <p:spPr>
          <a:xfrm>
            <a:off x="701000" y="1379875"/>
            <a:ext cx="65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35"/>
          <p:cNvCxnSpPr/>
          <p:nvPr/>
        </p:nvCxnSpPr>
        <p:spPr>
          <a:xfrm>
            <a:off x="426700" y="980275"/>
            <a:ext cx="81996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5"/>
          <p:cNvSpPr txBox="1"/>
          <p:nvPr>
            <p:ph type="title"/>
          </p:nvPr>
        </p:nvSpPr>
        <p:spPr>
          <a:xfrm>
            <a:off x="311700" y="41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Appendix</a:t>
            </a:r>
            <a:endParaRPr sz="2820"/>
          </a:p>
        </p:txBody>
      </p:sp>
      <p:sp>
        <p:nvSpPr>
          <p:cNvPr id="260" name="Google Shape;260;p35"/>
          <p:cNvSpPr txBox="1"/>
          <p:nvPr>
            <p:ph idx="1" type="body"/>
          </p:nvPr>
        </p:nvSpPr>
        <p:spPr>
          <a:xfrm>
            <a:off x="645300" y="1072925"/>
            <a:ext cx="7853400" cy="16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200">
                <a:solidFill>
                  <a:schemeClr val="dk1"/>
                </a:solidFill>
              </a:rPr>
              <a:t>See R Code and corresponding documentation at the following GitHub page: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https://github.com/keaneflynn/NRES746-FinalProject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638" y="2482400"/>
            <a:ext cx="2457725" cy="24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888" y="1085200"/>
            <a:ext cx="6704224" cy="3776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7" name="Google Shape;267;p36"/>
          <p:cNvSpPr txBox="1"/>
          <p:nvPr>
            <p:ph type="title"/>
          </p:nvPr>
        </p:nvSpPr>
        <p:spPr>
          <a:xfrm>
            <a:off x="311700" y="22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Questions?</a:t>
            </a:r>
            <a:endParaRPr sz="2820"/>
          </a:p>
        </p:txBody>
      </p:sp>
      <p:cxnSp>
        <p:nvCxnSpPr>
          <p:cNvPr id="268" name="Google Shape;268;p36"/>
          <p:cNvCxnSpPr/>
          <p:nvPr/>
        </p:nvCxnSpPr>
        <p:spPr>
          <a:xfrm>
            <a:off x="472200" y="798100"/>
            <a:ext cx="81996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137" y="932525"/>
            <a:ext cx="7337725" cy="413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2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Underwater Video Monitoring: Fish Behavior</a:t>
            </a:r>
            <a:endParaRPr sz="2820"/>
          </a:p>
        </p:txBody>
      </p:sp>
      <p:cxnSp>
        <p:nvCxnSpPr>
          <p:cNvPr id="73" name="Google Shape;73;p15"/>
          <p:cNvCxnSpPr/>
          <p:nvPr/>
        </p:nvCxnSpPr>
        <p:spPr>
          <a:xfrm>
            <a:off x="472200" y="798100"/>
            <a:ext cx="81996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1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Behavioral </a:t>
            </a:r>
            <a:r>
              <a:rPr lang="en" sz="2820"/>
              <a:t>Definitions</a:t>
            </a:r>
            <a:endParaRPr sz="2820"/>
          </a:p>
        </p:txBody>
      </p:sp>
      <p:cxnSp>
        <p:nvCxnSpPr>
          <p:cNvPr id="79" name="Google Shape;79;p16"/>
          <p:cNvCxnSpPr/>
          <p:nvPr/>
        </p:nvCxnSpPr>
        <p:spPr>
          <a:xfrm>
            <a:off x="426700" y="980275"/>
            <a:ext cx="81996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6"/>
          <p:cNvSpPr txBox="1"/>
          <p:nvPr/>
        </p:nvSpPr>
        <p:spPr>
          <a:xfrm>
            <a:off x="426700" y="991675"/>
            <a:ext cx="8199600" cy="3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Drift Forage</a:t>
            </a:r>
            <a:r>
              <a:rPr lang="en" sz="2000"/>
              <a:t>: fish holding approximately the same focal position in the water while intercepting drifting prey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Search Forage</a:t>
            </a:r>
            <a:r>
              <a:rPr lang="en" sz="2000"/>
              <a:t>: foraging at inconsistent suspended focal points throughout the water column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Benthic Forage</a:t>
            </a:r>
            <a:r>
              <a:rPr lang="en" sz="2000"/>
              <a:t>: capturing prey along the benthos while covering large foraging patches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</a:t>
            </a:r>
            <a:r>
              <a:rPr b="1" lang="en" sz="2000"/>
              <a:t>Movement</a:t>
            </a:r>
            <a:r>
              <a:rPr lang="en" sz="2000"/>
              <a:t>”: non-foraging behaviors displayed by fish, either moving within the water column or remaining in the same focal position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Attack</a:t>
            </a:r>
            <a:r>
              <a:rPr lang="en" sz="2000"/>
              <a:t>: fish rapidly approaching another fish in an aggressive manner with or without making contact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Surface Strike</a:t>
            </a:r>
            <a:r>
              <a:rPr lang="en" sz="2000"/>
              <a:t>:</a:t>
            </a:r>
            <a:r>
              <a:rPr lang="en" sz="2000">
                <a:solidFill>
                  <a:schemeClr val="dk1"/>
                </a:solidFill>
              </a:rPr>
              <a:t>fish make a foraging attempt at prey on the surface or just under the surface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1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Hypotheses</a:t>
            </a:r>
            <a:endParaRPr sz="2820"/>
          </a:p>
        </p:txBody>
      </p:sp>
      <p:cxnSp>
        <p:nvCxnSpPr>
          <p:cNvPr id="86" name="Google Shape;86;p17"/>
          <p:cNvCxnSpPr/>
          <p:nvPr/>
        </p:nvCxnSpPr>
        <p:spPr>
          <a:xfrm>
            <a:off x="426700" y="980275"/>
            <a:ext cx="81996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645300" y="1257025"/>
            <a:ext cx="7853400" cy="18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en" sz="2200">
                <a:solidFill>
                  <a:schemeClr val="dk1"/>
                </a:solidFill>
              </a:rPr>
              <a:t>H1</a:t>
            </a:r>
            <a:r>
              <a:rPr lang="en" sz="2200">
                <a:solidFill>
                  <a:schemeClr val="dk1"/>
                </a:solidFill>
              </a:rPr>
              <a:t>: We hypothesize that fish length, distance travelled per unit time, nearest neighbor distance, and occupied volume will be strong quantitative proxies for shifts in foraging behavior</a:t>
            </a:r>
            <a:endParaRPr sz="2029">
              <a:solidFill>
                <a:schemeClr val="dk1"/>
              </a:solidFill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772900" y="2987000"/>
            <a:ext cx="7853400" cy="18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en" sz="2200">
                <a:solidFill>
                  <a:schemeClr val="dk1"/>
                </a:solidFill>
              </a:rPr>
              <a:t>H2</a:t>
            </a:r>
            <a:r>
              <a:rPr lang="en" sz="2200">
                <a:solidFill>
                  <a:schemeClr val="dk1"/>
                </a:solidFill>
              </a:rPr>
              <a:t>: Leveraging a Bayesian analytical framework with weakly informed priors will result in convergent posterior values for the quantitative metrics listed in H1</a:t>
            </a:r>
            <a:endParaRPr sz="2029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4349075" y="1272325"/>
            <a:ext cx="4713900" cy="29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100">
                <a:solidFill>
                  <a:schemeClr val="dk1"/>
                </a:solidFill>
              </a:rPr>
              <a:t>Porter Creek: Sonoma County, California (Russian River watershed)</a:t>
            </a:r>
            <a:endParaRPr sz="2100">
              <a:solidFill>
                <a:schemeClr val="dk1"/>
              </a:solidFill>
            </a:endParaRPr>
          </a:p>
          <a:p>
            <a:pPr indent="-351948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100">
                <a:solidFill>
                  <a:schemeClr val="dk1"/>
                </a:solidFill>
              </a:rPr>
              <a:t>Intermittent stream</a:t>
            </a:r>
            <a:endParaRPr sz="2100">
              <a:solidFill>
                <a:schemeClr val="dk1"/>
              </a:solidFill>
            </a:endParaRPr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100">
                <a:solidFill>
                  <a:schemeClr val="dk1"/>
                </a:solidFill>
              </a:rPr>
              <a:t>Characterized by successive pool-riffle habitat units</a:t>
            </a:r>
            <a:endParaRPr sz="2100">
              <a:solidFill>
                <a:schemeClr val="dk1"/>
              </a:solidFill>
            </a:endParaRPr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100">
                <a:solidFill>
                  <a:schemeClr val="dk1"/>
                </a:solidFill>
              </a:rPr>
              <a:t>6 sampling sites: in-situ stereo camera set up (GoPro Hero 4)</a:t>
            </a:r>
            <a:endParaRPr sz="2100">
              <a:solidFill>
                <a:schemeClr val="dk1"/>
              </a:solidFill>
            </a:endParaRPr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100">
                <a:solidFill>
                  <a:schemeClr val="dk1"/>
                </a:solidFill>
              </a:rPr>
              <a:t>Vidsync software for post processing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94" name="Google Shape;94;p18"/>
          <p:cNvSpPr txBox="1"/>
          <p:nvPr>
            <p:ph type="title"/>
          </p:nvPr>
        </p:nvSpPr>
        <p:spPr>
          <a:xfrm>
            <a:off x="4575875" y="505325"/>
            <a:ext cx="42603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Data Collection</a:t>
            </a:r>
            <a:endParaRPr sz="2820"/>
          </a:p>
        </p:txBody>
      </p:sp>
      <p:cxnSp>
        <p:nvCxnSpPr>
          <p:cNvPr id="95" name="Google Shape;95;p18"/>
          <p:cNvCxnSpPr/>
          <p:nvPr/>
        </p:nvCxnSpPr>
        <p:spPr>
          <a:xfrm>
            <a:off x="4838525" y="1113725"/>
            <a:ext cx="3735000" cy="10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38" y="1113725"/>
            <a:ext cx="4044273" cy="328510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18"/>
          <p:cNvSpPr/>
          <p:nvPr/>
        </p:nvSpPr>
        <p:spPr>
          <a:xfrm>
            <a:off x="1207286" y="1944304"/>
            <a:ext cx="1953400" cy="1254900"/>
          </a:xfrm>
          <a:custGeom>
            <a:rect b="b" l="l" r="r" t="t"/>
            <a:pathLst>
              <a:path extrusionOk="0" h="50196" w="78136">
                <a:moveTo>
                  <a:pt x="19059" y="7066"/>
                </a:moveTo>
                <a:cubicBezTo>
                  <a:pt x="14398" y="5201"/>
                  <a:pt x="10551" y="1366"/>
                  <a:pt x="5681" y="146"/>
                </a:cubicBezTo>
                <a:cubicBezTo>
                  <a:pt x="3351" y="-437"/>
                  <a:pt x="-436" y="2429"/>
                  <a:pt x="146" y="4759"/>
                </a:cubicBezTo>
                <a:cubicBezTo>
                  <a:pt x="1153" y="8790"/>
                  <a:pt x="6117" y="10743"/>
                  <a:pt x="9833" y="12602"/>
                </a:cubicBezTo>
                <a:cubicBezTo>
                  <a:pt x="23663" y="19521"/>
                  <a:pt x="41286" y="18545"/>
                  <a:pt x="53656" y="27824"/>
                </a:cubicBezTo>
                <a:cubicBezTo>
                  <a:pt x="55031" y="28856"/>
                  <a:pt x="54242" y="31213"/>
                  <a:pt x="54579" y="32899"/>
                </a:cubicBezTo>
                <a:cubicBezTo>
                  <a:pt x="55375" y="36880"/>
                  <a:pt x="57218" y="40722"/>
                  <a:pt x="59653" y="43970"/>
                </a:cubicBezTo>
                <a:cubicBezTo>
                  <a:pt x="63325" y="48868"/>
                  <a:pt x="74247" y="52753"/>
                  <a:pt x="77644" y="47660"/>
                </a:cubicBezTo>
                <a:cubicBezTo>
                  <a:pt x="80485" y="43400"/>
                  <a:pt x="69397" y="40882"/>
                  <a:pt x="67495" y="36128"/>
                </a:cubicBezTo>
                <a:cubicBezTo>
                  <a:pt x="65761" y="31793"/>
                  <a:pt x="66146" y="26485"/>
                  <a:pt x="63344" y="22750"/>
                </a:cubicBezTo>
                <a:cubicBezTo>
                  <a:pt x="59624" y="17791"/>
                  <a:pt x="52290" y="16872"/>
                  <a:pt x="46276" y="15369"/>
                </a:cubicBezTo>
                <a:cubicBezTo>
                  <a:pt x="37402" y="13152"/>
                  <a:pt x="29127" y="7527"/>
                  <a:pt x="19981" y="7527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22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What Data are we Working With?</a:t>
            </a:r>
            <a:endParaRPr sz="2820"/>
          </a:p>
        </p:txBody>
      </p:sp>
      <p:cxnSp>
        <p:nvCxnSpPr>
          <p:cNvPr id="103" name="Google Shape;103;p19"/>
          <p:cNvCxnSpPr/>
          <p:nvPr/>
        </p:nvCxnSpPr>
        <p:spPr>
          <a:xfrm>
            <a:off x="472200" y="798100"/>
            <a:ext cx="81996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472200" y="2173450"/>
            <a:ext cx="8199600" cy="29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10">
                <a:solidFill>
                  <a:schemeClr val="dk1"/>
                </a:solidFill>
              </a:rPr>
              <a:t>Observational data of steelhead foraging behavior:</a:t>
            </a:r>
            <a:endParaRPr sz="2510">
              <a:solidFill>
                <a:schemeClr val="dk1"/>
              </a:solidFill>
            </a:endParaRPr>
          </a:p>
          <a:p>
            <a:pPr indent="-32821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510">
                <a:solidFill>
                  <a:schemeClr val="dk1"/>
                </a:solidFill>
              </a:rPr>
              <a:t>Qualitative (foraging behavior)</a:t>
            </a:r>
            <a:endParaRPr sz="2510">
              <a:solidFill>
                <a:schemeClr val="dk1"/>
              </a:solidFill>
            </a:endParaRPr>
          </a:p>
          <a:p>
            <a:pPr indent="-32821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510">
                <a:solidFill>
                  <a:schemeClr val="dk1"/>
                </a:solidFill>
              </a:rPr>
              <a:t>Quantitative </a:t>
            </a:r>
            <a:endParaRPr sz="2510">
              <a:solidFill>
                <a:schemeClr val="dk1"/>
              </a:solidFill>
            </a:endParaRPr>
          </a:p>
          <a:p>
            <a:pPr indent="-32821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2510">
                <a:solidFill>
                  <a:schemeClr val="dk1"/>
                </a:solidFill>
              </a:rPr>
              <a:t>Swimming speed</a:t>
            </a:r>
            <a:endParaRPr sz="2510">
              <a:solidFill>
                <a:schemeClr val="dk1"/>
              </a:solidFill>
            </a:endParaRPr>
          </a:p>
          <a:p>
            <a:pPr indent="-32821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2510">
                <a:solidFill>
                  <a:schemeClr val="dk1"/>
                </a:solidFill>
              </a:rPr>
              <a:t>Nearest neighbor distance (NND)</a:t>
            </a:r>
            <a:endParaRPr sz="2510">
              <a:solidFill>
                <a:schemeClr val="dk1"/>
              </a:solidFill>
            </a:endParaRPr>
          </a:p>
          <a:p>
            <a:pPr indent="-32821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2510">
                <a:solidFill>
                  <a:schemeClr val="dk1"/>
                </a:solidFill>
              </a:rPr>
              <a:t>Volume occupied (cm</a:t>
            </a:r>
            <a:r>
              <a:rPr baseline="30000" lang="en" sz="2510">
                <a:solidFill>
                  <a:schemeClr val="dk1"/>
                </a:solidFill>
              </a:rPr>
              <a:t>3</a:t>
            </a:r>
            <a:r>
              <a:rPr lang="en" sz="2510">
                <a:solidFill>
                  <a:schemeClr val="dk1"/>
                </a:solidFill>
              </a:rPr>
              <a:t>)</a:t>
            </a:r>
            <a:endParaRPr sz="2510">
              <a:solidFill>
                <a:schemeClr val="dk1"/>
              </a:solidFill>
            </a:endParaRPr>
          </a:p>
          <a:p>
            <a:pPr indent="-32821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2510">
                <a:solidFill>
                  <a:schemeClr val="dk1"/>
                </a:solidFill>
              </a:rPr>
              <a:t>Fork length</a:t>
            </a:r>
            <a:endParaRPr sz="251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10">
                <a:solidFill>
                  <a:schemeClr val="dk1"/>
                </a:solidFill>
              </a:rPr>
              <a:t>Data Modifications:</a:t>
            </a:r>
            <a:endParaRPr sz="2510">
              <a:solidFill>
                <a:schemeClr val="dk1"/>
              </a:solidFill>
            </a:endParaRPr>
          </a:p>
          <a:p>
            <a:pPr indent="-32821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510">
                <a:solidFill>
                  <a:schemeClr val="dk1"/>
                </a:solidFill>
              </a:rPr>
              <a:t>Each behavior was assigned a 0 (not performed) or 1</a:t>
            </a:r>
            <a:r>
              <a:rPr lang="en" sz="2510">
                <a:solidFill>
                  <a:schemeClr val="dk1"/>
                </a:solidFill>
              </a:rPr>
              <a:t> (performed)</a:t>
            </a:r>
            <a:endParaRPr sz="2510">
              <a:solidFill>
                <a:schemeClr val="dk1"/>
              </a:solidFill>
            </a:endParaRPr>
          </a:p>
          <a:p>
            <a:pPr indent="-32821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510">
                <a:solidFill>
                  <a:schemeClr val="dk1"/>
                </a:solidFill>
              </a:rPr>
              <a:t>Sites were assigned integer values (i.e. site 18.1 was site 1)</a:t>
            </a:r>
            <a:endParaRPr sz="2160">
              <a:solidFill>
                <a:schemeClr val="dk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2000"/>
            <a:ext cx="8839200" cy="101341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4825725" y="176925"/>
            <a:ext cx="4260300" cy="12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Modeling Fish </a:t>
            </a:r>
            <a:endParaRPr sz="28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Foraging Behavior</a:t>
            </a:r>
            <a:endParaRPr sz="2820"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5097300" y="1152475"/>
            <a:ext cx="3735000" cy="20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Bayesian framework using JAGS in 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Analysis of 6 fish behaviors using separate models for each: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12" name="Google Shape;112;p20"/>
          <p:cNvCxnSpPr/>
          <p:nvPr/>
        </p:nvCxnSpPr>
        <p:spPr>
          <a:xfrm>
            <a:off x="5143500" y="1153250"/>
            <a:ext cx="3735000" cy="10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20"/>
          <p:cNvSpPr txBox="1"/>
          <p:nvPr/>
        </p:nvSpPr>
        <p:spPr>
          <a:xfrm>
            <a:off x="5143500" y="3171475"/>
            <a:ext cx="170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Drift Foraging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4969500" y="3867925"/>
            <a:ext cx="20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Search</a:t>
            </a:r>
            <a:r>
              <a:rPr b="1" lang="en" sz="1800">
                <a:solidFill>
                  <a:schemeClr val="dk1"/>
                </a:solidFill>
              </a:rPr>
              <a:t> Foraging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4937100" y="4564375"/>
            <a:ext cx="211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Benthic</a:t>
            </a:r>
            <a:r>
              <a:rPr b="1" lang="en" sz="1800">
                <a:solidFill>
                  <a:schemeClr val="dk1"/>
                </a:solidFill>
              </a:rPr>
              <a:t> Foraging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7344475" y="3867925"/>
            <a:ext cx="180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Surface Strike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7767025" y="3171475"/>
            <a:ext cx="95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Attack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7572625" y="4564375"/>
            <a:ext cx="13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Movement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00" y="379375"/>
            <a:ext cx="4566626" cy="44066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1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Model Statement</a:t>
            </a:r>
            <a:endParaRPr sz="2820"/>
          </a:p>
        </p:txBody>
      </p:sp>
      <p:cxnSp>
        <p:nvCxnSpPr>
          <p:cNvPr id="125" name="Google Shape;125;p21"/>
          <p:cNvCxnSpPr/>
          <p:nvPr/>
        </p:nvCxnSpPr>
        <p:spPr>
          <a:xfrm>
            <a:off x="426700" y="980275"/>
            <a:ext cx="81996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5" y="1167882"/>
            <a:ext cx="7422251" cy="377581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